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Oxygen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xygen-bold.fntdata"/><Relationship Id="rId14" Type="http://schemas.openxmlformats.org/officeDocument/2006/relationships/slide" Target="slides/slide9.xml"/><Relationship Id="rId36" Type="http://schemas.openxmlformats.org/officeDocument/2006/relationships/font" Target="fonts/Oxygen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aa1d90a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aa1d90a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44f3ab1a7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44f3ab1a7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f921c17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f921c17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44f3ab1a7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44f3ab1a7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f921c17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f921c17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44f3ab1a7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44f3ab1a7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44f3ab1a7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44f3ab1a7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14629a4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14629a4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44f3ab1a7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44f3ab1a7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14629a41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14629a41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44f3ab1a7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44f3ab1a7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4b858b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4b858b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b0ddacc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b0ddacc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b0ddacc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b0ddacc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44f3ab1a7_3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44f3ab1a7_3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44f3ab1a7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44f3ab1a7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2e7bebfc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2e7bebf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2e7bebfc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32e7bebfc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2e7bebfc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2e7bebfc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2e7bebfc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2e7bebfc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84b858b4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84b858b4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9400e6d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9400e6d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f8cff12c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f8cff12c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9400e6d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9400e6d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44f3ab1a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44f3ab1a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2f108c2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2f108c2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44f3ab1a7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44f3ab1a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2f108c2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2f108c2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44f3ab1a7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44f3ab1a7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2f108c2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2f108c2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followthecolours.com.br/art-attack/gustav-klimt-o-beijo/" TargetMode="External"/><Relationship Id="rId4" Type="http://schemas.openxmlformats.org/officeDocument/2006/relationships/hyperlink" Target="http://www.icarabe.org/noticias/sirio-ganha-o-mundo-com-sua-arte-digital" TargetMode="External"/><Relationship Id="rId5" Type="http://schemas.openxmlformats.org/officeDocument/2006/relationships/image" Target="../media/image11.jpg"/><Relationship Id="rId6" Type="http://schemas.openxmlformats.org/officeDocument/2006/relationships/hyperlink" Target="https://followthecolours.com.br/art-attack/gustav-klimt-o-beijo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www.flickr.com/photos/mharrsch/35244811405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hyperlink" Target="https://www.amazon.com/Painting-Handmade-Postage-Stamp-Art/dp/B079Z18XX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hyperlink" Target="https://rollingstone.uol.com.br/noticia/6-filmes-que-se-inspiraram-em-obras-de-arte-de-ilha-do-medo-laranja-mecanica-lista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t.wikipedia.org/wiki/O_beijo_(Gustav_Klimt)#/media/Ficheiro:The_Kiss_-_Gustav_Klimt_-_Google_Cultural_Institute.jpg" TargetMode="External"/><Relationship Id="rId4" Type="http://schemas.openxmlformats.org/officeDocument/2006/relationships/image" Target="../media/image9.jpg"/><Relationship Id="rId5" Type="http://schemas.openxmlformats.org/officeDocument/2006/relationships/hyperlink" Target="https://pt.wikipedia.org/wiki/O_beijo_(Gustav_Klimt)#/media/Ficheiro:The_Kiss_-_Gustav_Klimt_-_Google_Cultural_Institute.jp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hyperlink" Target="https://squared-potato.pt/filmes-e-series/anime-e-arte-elfen-lied-e-gustav-klimt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artsteps.com/view/622f16ef361219d68e4ceffa" TargetMode="External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t.wikipedia.org/wiki/O_beijo_(Gustav_Klimt)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outube.com/watch?v=XduEQs1D-IY" TargetMode="External"/><Relationship Id="rId4" Type="http://schemas.openxmlformats.org/officeDocument/2006/relationships/hyperlink" Target="https://www.flickr.com/photos/mharrsch/35244811405" TargetMode="External"/><Relationship Id="rId5" Type="http://schemas.openxmlformats.org/officeDocument/2006/relationships/hyperlink" Target="https://www.amazon.com/Painting-Handmade-Postage-Stamp-Art/dp/B079Z18XXR" TargetMode="External"/><Relationship Id="rId6" Type="http://schemas.openxmlformats.org/officeDocument/2006/relationships/hyperlink" Target="https://rollingstone.uol.com.br/noticia/6-filmes-que-se-inspiraram-em-obras-de-arte-de-ilha-do-medo-laranja-mecanica-lista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www.ebiografia.com/gustav_klimt/" TargetMode="External"/><Relationship Id="rId5" Type="http://schemas.openxmlformats.org/officeDocument/2006/relationships/hyperlink" Target="https://www.ebiografia.com/gustav_klim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s://www.youtube.com/watch?v=XduEQs1D-I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s://www.belvedere.at/en/gustav-klimt-and-vienna-around-19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986800" y="694075"/>
            <a:ext cx="58455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 Beijo - Gustav Klimt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986800" y="2012800"/>
            <a:ext cx="56403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O tema do projecto é a obra “O Beijo” do pintor simbolista austríaco Gustav Klimt. Foi possível encontrar informação relevante sobre o tema na internet, já que a obra em questão possui muitas interpretações. Me encontro satisfeita com o resultado que consegui.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30000" y="1866075"/>
            <a:ext cx="1786800" cy="20301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&lt;foto tipo passe&gt;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11700" y="436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IPMaia, 14/06/2022</a:t>
            </a:r>
            <a:endParaRPr sz="1900"/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3897925"/>
            <a:ext cx="24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Carolina Limeres</a:t>
            </a:r>
            <a:endParaRPr sz="1700"/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16172" l="10505" r="9481" t="20950"/>
          <a:stretch/>
        </p:blipFill>
        <p:spPr>
          <a:xfrm>
            <a:off x="311700" y="198300"/>
            <a:ext cx="2423400" cy="9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00" y="1826250"/>
            <a:ext cx="2104993" cy="210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87" y="340263"/>
            <a:ext cx="8606825" cy="4462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 rot="-1456994">
            <a:off x="67717" y="884836"/>
            <a:ext cx="1327667" cy="614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como foi realizada a pesquisa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264700" y="12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200">
                <a:solidFill>
                  <a:srgbClr val="B7B7B7"/>
                </a:solidFill>
              </a:rPr>
              <a:t>“</a:t>
            </a:r>
            <a:r>
              <a:rPr lang="it" sz="2200">
                <a:solidFill>
                  <a:srgbClr val="B7B7B7"/>
                </a:solidFill>
              </a:rPr>
              <a:t>O Beijo” Como forma de protesto</a:t>
            </a:r>
            <a:endParaRPr sz="2500"/>
          </a:p>
        </p:txBody>
      </p:sp>
      <p:sp>
        <p:nvSpPr>
          <p:cNvPr id="129" name="Google Shape;129;p23">
            <a:hlinkClick r:id="rId3"/>
          </p:cNvPr>
          <p:cNvSpPr txBox="1"/>
          <p:nvPr>
            <p:ph idx="1" type="body"/>
          </p:nvPr>
        </p:nvSpPr>
        <p:spPr>
          <a:xfrm>
            <a:off x="311700" y="738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50">
                <a:highlight>
                  <a:srgbClr val="FFFFFF"/>
                </a:highlight>
              </a:rPr>
              <a:t>Em 2013, o artista </a:t>
            </a:r>
            <a:r>
              <a:rPr b="1" lang="it" sz="1550" u="sng">
                <a:highlight>
                  <a:srgbClr val="FFFFFF"/>
                </a:highlight>
                <a:hlinkClick r:id="rId4"/>
              </a:rPr>
              <a:t>Tamman Azzam</a:t>
            </a:r>
            <a:r>
              <a:rPr lang="it" sz="1550">
                <a:highlight>
                  <a:srgbClr val="FFFFFF"/>
                </a:highlight>
              </a:rPr>
              <a:t> replicou a obra em uma </a:t>
            </a:r>
            <a:r>
              <a:rPr b="1" lang="it" sz="1550">
                <a:highlight>
                  <a:srgbClr val="FFFFFF"/>
                </a:highlight>
              </a:rPr>
              <a:t>parede de um edifício bombardeado em Damasco, na Síria</a:t>
            </a:r>
            <a:r>
              <a:rPr lang="it" sz="1550">
                <a:highlight>
                  <a:srgbClr val="FFFFFF"/>
                </a:highlight>
              </a:rPr>
              <a:t>, como uma forma de </a:t>
            </a:r>
            <a:r>
              <a:rPr b="1" lang="it" sz="1550">
                <a:highlight>
                  <a:srgbClr val="FFFFFF"/>
                </a:highlight>
              </a:rPr>
              <a:t>protesto contra a guerra</a:t>
            </a:r>
            <a:r>
              <a:rPr lang="it" sz="1550">
                <a:highlight>
                  <a:srgbClr val="FFFFFF"/>
                </a:highlight>
              </a:rPr>
              <a:t>.</a:t>
            </a:r>
            <a:endParaRPr sz="2000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475" y="1466875"/>
            <a:ext cx="3479150" cy="34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5096500" y="1730225"/>
            <a:ext cx="32724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350">
                <a:solidFill>
                  <a:srgbClr val="0A0A0A"/>
                </a:solidFill>
                <a:highlight>
                  <a:srgbClr val="FFFFFF"/>
                </a:highlight>
              </a:rPr>
              <a:t>“A obra fala sobre a relação entre tragédia e comédia e fala do lugar da arte durante a guerra. Fala de esperança e de como lutar contra a guerra com uma pintura que fala de amor. Usei a obra de Klimt porque é famosa. Com um gesto artístico é possível chamar a atenção das pessoas”</a:t>
            </a:r>
            <a:r>
              <a:rPr lang="it" sz="1350">
                <a:solidFill>
                  <a:srgbClr val="0A0A0A"/>
                </a:solidFill>
                <a:highlight>
                  <a:srgbClr val="FFFFFF"/>
                </a:highlight>
              </a:rPr>
              <a:t>, disse Azzam à EuroNews sobre sua criação.</a:t>
            </a:r>
            <a:endParaRPr sz="135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A0A0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5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https://followthecolours.com.br/art-attack/gustav-klimt-o-beijo/</a:t>
            </a:r>
            <a:endParaRPr sz="1350">
              <a:solidFill>
                <a:srgbClr val="0A0A0A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88" y="411399"/>
            <a:ext cx="8372227" cy="34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/>
          <p:nvPr/>
        </p:nvSpPr>
        <p:spPr>
          <a:xfrm rot="-1456994">
            <a:off x="67717" y="884836"/>
            <a:ext cx="1327667" cy="614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como foi realizada a pesquisa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00" y="152400"/>
            <a:ext cx="335157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870825" y="912125"/>
            <a:ext cx="34227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Recriação da obra feita em Lego pelo artista Nathan Sawaya fotografada na exposição “Art of the Brick” no Museu Oregon de Arte e Indústria localizado em Portland, Oregon.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chemeClr val="hlink"/>
                </a:solidFill>
                <a:hlinkClick r:id="rId4"/>
              </a:rPr>
              <a:t>https://www.flickr.com/photos/mharrsch/35244811405</a:t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75" y="180161"/>
            <a:ext cx="7821387" cy="362681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/>
          <p:nvPr/>
        </p:nvSpPr>
        <p:spPr>
          <a:xfrm rot="-1456994">
            <a:off x="3176617" y="489211"/>
            <a:ext cx="1327667" cy="614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como foi realizada a pesquisa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900" y="0"/>
            <a:ext cx="5235125" cy="4942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 rot="-1456994">
            <a:off x="1669417" y="1648586"/>
            <a:ext cx="1327667" cy="614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como foi realizada a tradução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211225" y="24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B7B7B7"/>
                </a:solidFill>
              </a:rPr>
              <a:t>Selo da Obra:</a:t>
            </a:r>
            <a:endParaRPr>
              <a:solidFill>
                <a:srgbClr val="B7B7B7"/>
              </a:solidFill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325" y="1047712"/>
            <a:ext cx="4288850" cy="33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1425325" y="4598200"/>
            <a:ext cx="687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hlinkClick r:id="rId4"/>
              </a:rPr>
              <a:t>https://www.amazon.com/Painting-Handmade-Postage-Stamp-Art/dp/B079Z18XXR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650" y="152821"/>
            <a:ext cx="6825049" cy="47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/>
          <p:nvPr/>
        </p:nvSpPr>
        <p:spPr>
          <a:xfrm rot="-1456994">
            <a:off x="773492" y="520836"/>
            <a:ext cx="1327667" cy="614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como foi realizada a pesquisa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6740775" y="753450"/>
            <a:ext cx="2061300" cy="42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No filme de suspense </a:t>
            </a:r>
            <a:r>
              <a:rPr i="1" lang="it"/>
              <a:t>Shutter Island </a:t>
            </a:r>
            <a:r>
              <a:rPr lang="it"/>
              <a:t>(Ilha do Medo) de Martin Scorsese podemos observar uma clara referência a obra.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462125"/>
            <a:ext cx="6094125" cy="342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242800" y="4239400"/>
            <a:ext cx="578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https://rollingstone.uol.com.br/noticia/6-filmes-que-se-inspiraram-em-obras-de-arte-de-ilha-do-medo-laranja-mecanica-lista/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900" y="184025"/>
            <a:ext cx="6670326" cy="423683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 rot="-1456994">
            <a:off x="1026442" y="678936"/>
            <a:ext cx="1327667" cy="614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como foi realizada a pesquisa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>
            <a:hlinkClick r:id="rId3"/>
          </p:cNvPr>
          <p:cNvSpPr txBox="1"/>
          <p:nvPr>
            <p:ph idx="1" type="body"/>
          </p:nvPr>
        </p:nvSpPr>
        <p:spPr>
          <a:xfrm>
            <a:off x="311700" y="1152475"/>
            <a:ext cx="8520600" cy="3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Escolhi como tema do meu projecto a pintura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"O Beijo" de Gustav Klimt por ter um gosto pessoal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pela obra e por esta possuir variadas reproduções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e interpretações.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 </a:t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O Beijo - Gustav Klimt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75" y="1113775"/>
            <a:ext cx="2968027" cy="32210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7851600" y="2200325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6144750" y="4485000"/>
            <a:ext cx="25011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5"/>
              </a:rPr>
              <a:t>O beijo (Gustav Klimt) – Wikipédia, a enciclopédia livre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5905150" y="1220900"/>
            <a:ext cx="2990100" cy="29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A abertura do anime (desenho animado) </a:t>
            </a:r>
            <a:r>
              <a:rPr i="1" lang="it"/>
              <a:t>Elfen Lied </a:t>
            </a:r>
            <a:r>
              <a:rPr lang="it"/>
              <a:t>lançado em </a:t>
            </a:r>
            <a:r>
              <a:rPr lang="it"/>
              <a:t>2004 utiliza referências a várias obras de Gustav Klimt, inclusive da obra </a:t>
            </a:r>
            <a:r>
              <a:rPr lang="it"/>
              <a:t>em questão</a:t>
            </a:r>
            <a:r>
              <a:rPr lang="it"/>
              <a:t> neste projecto.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88" y="1220888"/>
            <a:ext cx="5400675" cy="23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/>
        </p:nvSpPr>
        <p:spPr>
          <a:xfrm>
            <a:off x="227838" y="3939900"/>
            <a:ext cx="520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https://squared-potato.pt/filmes-e-series/anime-e-arte-elfen-lied-e-gustav-klimt/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00" y="312075"/>
            <a:ext cx="8272674" cy="44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/>
          <p:nvPr/>
        </p:nvSpPr>
        <p:spPr>
          <a:xfrm rot="-1456994">
            <a:off x="254192" y="744186"/>
            <a:ext cx="1327667" cy="614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como foi realizada a pesquisa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25" y="274901"/>
            <a:ext cx="6650676" cy="4457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/>
        </p:nvSpPr>
        <p:spPr>
          <a:xfrm>
            <a:off x="6861475" y="368875"/>
            <a:ext cx="2202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Todas as imagens do trabalho foram editadas utilizando a Ferramenta de Captura do Windows (atalho: Windows+Shift+S)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00" y="299975"/>
            <a:ext cx="8839201" cy="423913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/>
          <p:nvPr/>
        </p:nvSpPr>
        <p:spPr>
          <a:xfrm rot="-1456994">
            <a:off x="254192" y="744186"/>
            <a:ext cx="1327667" cy="614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como foi feito o download do video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150" y="1207875"/>
            <a:ext cx="4375124" cy="272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75" y="1019363"/>
            <a:ext cx="3764050" cy="31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/>
          <p:nvPr/>
        </p:nvSpPr>
        <p:spPr>
          <a:xfrm>
            <a:off x="308550" y="274025"/>
            <a:ext cx="852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Exemplos de pesquisas realizadas sobre diferentes temas </a:t>
            </a:r>
            <a:r>
              <a:rPr lang="it">
                <a:solidFill>
                  <a:schemeClr val="dk1"/>
                </a:solidFill>
              </a:rPr>
              <a:t>sugeridos e imagens selecionadas para o Artsteps</a:t>
            </a:r>
            <a:r>
              <a:rPr lang="it"/>
              <a:t>:</a:t>
            </a:r>
            <a:endParaRPr/>
          </a:p>
        </p:txBody>
      </p:sp>
      <p:sp>
        <p:nvSpPr>
          <p:cNvPr id="214" name="Google Shape;214;p36"/>
          <p:cNvSpPr/>
          <p:nvPr/>
        </p:nvSpPr>
        <p:spPr>
          <a:xfrm>
            <a:off x="1644225" y="2134350"/>
            <a:ext cx="1770725" cy="1858050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/>
          <p:nvPr/>
        </p:nvSpPr>
        <p:spPr>
          <a:xfrm>
            <a:off x="4389475" y="2266075"/>
            <a:ext cx="1770725" cy="1858050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50" y="1237675"/>
            <a:ext cx="4018450" cy="29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375" y="1060325"/>
            <a:ext cx="3957800" cy="302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 txBox="1"/>
          <p:nvPr/>
        </p:nvSpPr>
        <p:spPr>
          <a:xfrm>
            <a:off x="411050" y="274025"/>
            <a:ext cx="852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Exemplos de pesquisas realizadas sobre diferentes temas </a:t>
            </a:r>
            <a:r>
              <a:rPr lang="it">
                <a:solidFill>
                  <a:schemeClr val="dk1"/>
                </a:solidFill>
              </a:rPr>
              <a:t>sugeridos e imagens selecionadas para o Artsteps</a:t>
            </a:r>
            <a:r>
              <a:rPr lang="it"/>
              <a:t>:</a:t>
            </a:r>
            <a:endParaRPr/>
          </a:p>
        </p:txBody>
      </p:sp>
      <p:sp>
        <p:nvSpPr>
          <p:cNvPr id="223" name="Google Shape;223;p37"/>
          <p:cNvSpPr/>
          <p:nvPr/>
        </p:nvSpPr>
        <p:spPr>
          <a:xfrm>
            <a:off x="1602075" y="2113275"/>
            <a:ext cx="1770725" cy="1858050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4515925" y="2225125"/>
            <a:ext cx="1770725" cy="1858050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/>
        </p:nvSpPr>
        <p:spPr>
          <a:xfrm>
            <a:off x="411050" y="274025"/>
            <a:ext cx="852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Exemplos de pesquisas realizadas sobre diferentes temas </a:t>
            </a:r>
            <a:r>
              <a:rPr lang="it">
                <a:solidFill>
                  <a:schemeClr val="dk1"/>
                </a:solidFill>
              </a:rPr>
              <a:t>sugeridos e imagens selecionadas para o Artsteps</a:t>
            </a:r>
            <a:r>
              <a:rPr lang="it"/>
              <a:t>:</a:t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00" y="993013"/>
            <a:ext cx="4263176" cy="31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875" y="887613"/>
            <a:ext cx="3881850" cy="336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/>
          <p:nvPr/>
        </p:nvSpPr>
        <p:spPr>
          <a:xfrm>
            <a:off x="179175" y="2397850"/>
            <a:ext cx="1770725" cy="1858050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/>
          <p:nvPr/>
        </p:nvSpPr>
        <p:spPr>
          <a:xfrm>
            <a:off x="4711425" y="2397850"/>
            <a:ext cx="1770725" cy="1858050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/>
        </p:nvSpPr>
        <p:spPr>
          <a:xfrm>
            <a:off x="411050" y="274025"/>
            <a:ext cx="8526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Houve alguns temas que, mesmo tendo pesquisado em diferentes motores de buscas, não pude encontrar resultados. Estes foram: Arquitectura, Teatro, Ópera e Dança.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Exemplos dessas buscas: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75" y="1316075"/>
            <a:ext cx="4242774" cy="29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799" y="1267750"/>
            <a:ext cx="4267201" cy="301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Screenshot da exposição no Artsteps: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311700" y="464775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https://www.artsteps.com/view/622f16ef361219d68e4ceffa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75" y="803875"/>
            <a:ext cx="7957675" cy="38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867575"/>
            <a:ext cx="8520600" cy="4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Este projecto contribuiu principalmente para ampliar os meus conhecimentos acerca dos mecanismos de busca existentes, como realizar pesquisas através destes mecanismos, como utilizar os dados encontrados e sobre a plataforma ArtSteps.</a:t>
            </a:r>
            <a:endParaRPr/>
          </a:p>
        </p:txBody>
      </p:sp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Conclusões e recomendações</a:t>
            </a:r>
            <a:endParaRPr sz="25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129750" y="112850"/>
            <a:ext cx="88845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B7B7B7"/>
                </a:solidFill>
              </a:rPr>
              <a:t>Principais informações sobre a obra retiradas do site </a:t>
            </a:r>
            <a:r>
              <a:rPr lang="it" sz="2200" u="sng">
                <a:solidFill>
                  <a:schemeClr val="hlink"/>
                </a:solidFill>
                <a:hlinkClick r:id="rId3"/>
              </a:rPr>
              <a:t>Wikipédia</a:t>
            </a:r>
            <a:r>
              <a:rPr lang="it" sz="2200">
                <a:solidFill>
                  <a:srgbClr val="B7B7B7"/>
                </a:solidFill>
              </a:rPr>
              <a:t>:</a:t>
            </a:r>
            <a:endParaRPr sz="2200">
              <a:solidFill>
                <a:srgbClr val="B7B7B7"/>
              </a:solidFill>
            </a:endParaRPr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00" y="660125"/>
            <a:ext cx="7527168" cy="428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867575"/>
            <a:ext cx="8520600" cy="4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 u="sng">
                <a:solidFill>
                  <a:srgbClr val="0000FF"/>
                </a:solidFill>
              </a:rPr>
              <a:t>https://pt.wikipedia.org/wiki/O_beijo_(Gustav_Klimt)</a:t>
            </a:r>
            <a:endParaRPr sz="13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300" u="sng">
                <a:solidFill>
                  <a:srgbClr val="0000FF"/>
                </a:solidFill>
              </a:rPr>
              <a:t>https://www.ebiografia.com/gustav_klimt/</a:t>
            </a:r>
            <a:endParaRPr sz="13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https://www.youtube.com/watch?v=XduEQs1D-IY</a:t>
            </a:r>
            <a:endParaRPr sz="13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rgbClr val="0000FF"/>
                </a:solidFill>
              </a:rPr>
              <a:t>https://www.belvedere.at/en/gustav-klimt-and-vienna-around-1900</a:t>
            </a:r>
            <a:endParaRPr sz="13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rgbClr val="0000FF"/>
                </a:solidFill>
              </a:rPr>
              <a:t>https://followthecolours.com.br/art-attack/gustav-klimt-o-beijo/</a:t>
            </a:r>
            <a:endParaRPr sz="13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https://www.flickr.com/photos/mharrsch/35244811405</a:t>
            </a:r>
            <a:endParaRPr sz="13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https://www.amazon.com/Painting-Handmade-Postage-Stamp-Art/dp/B079Z18XXR</a:t>
            </a:r>
            <a:endParaRPr sz="13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https://rollingstone.uol.com.br/noticia/6-filmes-que-se-inspiraram-em-obras-de-arte-de-ilha-do-medo-laranja-mecanica-lista/</a:t>
            </a:r>
            <a:endParaRPr sz="13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 u="sng">
                <a:solidFill>
                  <a:srgbClr val="0000FF"/>
                </a:solidFill>
              </a:rPr>
              <a:t>https://squared-potato.pt/filmes-e-series/anime-e-arte-elfen-lied-e-gustav-klimt/</a:t>
            </a:r>
            <a:endParaRPr sz="14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Bibliografia</a:t>
            </a:r>
            <a:endParaRPr sz="25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38" y="152575"/>
            <a:ext cx="8352725" cy="47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 rot="-1456994">
            <a:off x="159317" y="568636"/>
            <a:ext cx="1327667" cy="614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como foi realizada a pesquisa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16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B7B7B7"/>
                </a:solidFill>
              </a:rPr>
              <a:t>Biografia de Gustav Klimt</a:t>
            </a:r>
            <a:endParaRPr sz="2200">
              <a:solidFill>
                <a:srgbClr val="B7B7B7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350" y="735625"/>
            <a:ext cx="648028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>
            <a:hlinkClick r:id="rId4"/>
          </p:cNvPr>
          <p:cNvSpPr txBox="1"/>
          <p:nvPr/>
        </p:nvSpPr>
        <p:spPr>
          <a:xfrm>
            <a:off x="2143900" y="4743300"/>
            <a:ext cx="541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6013075" y="4743300"/>
            <a:ext cx="3000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5"/>
              </a:rPr>
              <a:t>https://www.ebiografia.com/gustav_klimt/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75" y="139350"/>
            <a:ext cx="7894798" cy="48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 rot="-1456994">
            <a:off x="159317" y="568636"/>
            <a:ext cx="1327667" cy="614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como foi realizada a pesquisa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582175" y="702025"/>
            <a:ext cx="2217900" cy="3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500"/>
              <a:t>Pequeno vídeo encontrado no Youtube em que mostra a obra sendo colocada no museu Belvedere (localizado em Viena, Áustria) onde permanece até os dias atuais.</a:t>
            </a:r>
            <a:endParaRPr sz="1500"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962149" cy="44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175750" y="4611075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https://www.youtube.com/watch?v=XduEQs1D-IY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1261"/>
            <a:ext cx="8839200" cy="2848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 rot="-1456994">
            <a:off x="359567" y="800536"/>
            <a:ext cx="1327667" cy="61454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/>
              <a:t>como foi realizada a pesquisa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6967700" y="973188"/>
            <a:ext cx="2062200" cy="27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700"/>
              <a:t>Site oficial do museu Belvedere com uma fotografia que mostra a obra em exposição e algumas informações sobre a mesma.</a:t>
            </a:r>
            <a:endParaRPr sz="1700"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685599" cy="472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4180775" y="4729775"/>
            <a:ext cx="480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hlinkClick r:id="rId4"/>
              </a:rPr>
              <a:t>https://www.belvedere.at/en/gustav-klimt-and-vienna-around-1900</a:t>
            </a:r>
            <a:endParaRPr sz="1200"/>
          </a:p>
        </p:txBody>
      </p:sp>
      <p:sp>
        <p:nvSpPr>
          <p:cNvPr id="116" name="Google Shape;116;p21"/>
          <p:cNvSpPr/>
          <p:nvPr/>
        </p:nvSpPr>
        <p:spPr>
          <a:xfrm>
            <a:off x="3779550" y="3820025"/>
            <a:ext cx="2784300" cy="60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6804675" y="3603400"/>
            <a:ext cx="2225100" cy="938700"/>
          </a:xfrm>
          <a:prstGeom prst="wedgeRoundRectCallout">
            <a:avLst>
              <a:gd fmla="val -64425" name="adj1"/>
              <a:gd fmla="val 983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latin typeface="Oxygen"/>
                <a:ea typeface="Oxygen"/>
                <a:cs typeface="Oxygen"/>
                <a:sym typeface="Oxygen"/>
              </a:rPr>
              <a:t>Óptimo! Vai ser fácil encontar jornais da época com notícias relativas à obra! </a:t>
            </a:r>
            <a:endParaRPr sz="1100"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